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70" r:id="rId4"/>
    <p:sldId id="266" r:id="rId5"/>
    <p:sldId id="268" r:id="rId6"/>
    <p:sldId id="269" r:id="rId7"/>
    <p:sldId id="267" r:id="rId8"/>
    <p:sldId id="271" r:id="rId9"/>
    <p:sldId id="259" r:id="rId10"/>
    <p:sldId id="272" r:id="rId11"/>
    <p:sldId id="273" r:id="rId12"/>
    <p:sldId id="275" r:id="rId13"/>
    <p:sldId id="274" r:id="rId14"/>
    <p:sldId id="277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7" r:id="rId32"/>
    <p:sldId id="295" r:id="rId33"/>
    <p:sldId id="296" r:id="rId34"/>
    <p:sldId id="298" r:id="rId35"/>
    <p:sldId id="312" r:id="rId36"/>
    <p:sldId id="313" r:id="rId37"/>
    <p:sldId id="299" r:id="rId38"/>
    <p:sldId id="300" r:id="rId39"/>
    <p:sldId id="276" r:id="rId40"/>
    <p:sldId id="262" r:id="rId41"/>
    <p:sldId id="302" r:id="rId42"/>
    <p:sldId id="305" r:id="rId43"/>
    <p:sldId id="303" r:id="rId44"/>
    <p:sldId id="304" r:id="rId45"/>
    <p:sldId id="306" r:id="rId46"/>
    <p:sldId id="301" r:id="rId47"/>
    <p:sldId id="309" r:id="rId48"/>
    <p:sldId id="310" r:id="rId49"/>
    <p:sldId id="311" r:id="rId50"/>
    <p:sldId id="307" r:id="rId51"/>
    <p:sldId id="317" r:id="rId52"/>
    <p:sldId id="308" r:id="rId53"/>
    <p:sldId id="316" r:id="rId54"/>
    <p:sldId id="263" r:id="rId55"/>
    <p:sldId id="264" r:id="rId56"/>
    <p:sldId id="284" r:id="rId57"/>
    <p:sldId id="265" r:id="rId58"/>
  </p:sldIdLst>
  <p:sldSz cx="18288000" cy="10287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Fira Code" panose="020B0809050000020004" pitchFamily="49" charset="0"/>
      <p:regular r:id="rId64"/>
      <p:bold r:id="rId65"/>
    </p:embeddedFont>
    <p:embeddedFont>
      <p:font typeface="Open Sans Bold" panose="020B060402020202020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24/05/2023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224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76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Abstractions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to ignore </a:t>
            </a:r>
            <a:r>
              <a:rPr lang="fr-BE" dirty="0" err="1"/>
              <a:t>irrelevant</a:t>
            </a:r>
            <a:r>
              <a:rPr lang="fr-BE" dirty="0"/>
              <a:t> </a:t>
            </a:r>
            <a:r>
              <a:rPr lang="fr-BE" dirty="0" err="1"/>
              <a:t>details</a:t>
            </a:r>
            <a:endParaRPr lang="fr-BE" dirty="0"/>
          </a:p>
          <a:p>
            <a:r>
              <a:rPr lang="fr-BE" b="1" dirty="0"/>
              <a:t>Encapsulation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to look at an </a:t>
            </a:r>
            <a:r>
              <a:rPr lang="fr-BE" dirty="0" err="1"/>
              <a:t>object</a:t>
            </a:r>
            <a:r>
              <a:rPr lang="fr-BE" dirty="0"/>
              <a:t> at a high </a:t>
            </a:r>
            <a:r>
              <a:rPr lang="fr-BE" dirty="0" err="1"/>
              <a:t>level</a:t>
            </a:r>
            <a:endParaRPr lang="fr-BE" dirty="0"/>
          </a:p>
          <a:p>
            <a:r>
              <a:rPr lang="fr-BE" b="1" dirty="0"/>
              <a:t>Information </a:t>
            </a:r>
            <a:r>
              <a:rPr lang="fr-BE" b="1" dirty="0" err="1"/>
              <a:t>Hiding</a:t>
            </a:r>
            <a:r>
              <a:rPr lang="fr-BE" dirty="0"/>
              <a:t>: </a:t>
            </a:r>
            <a:r>
              <a:rPr lang="fr-BE" dirty="0" err="1"/>
              <a:t>Parnas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right, and I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wrong</a:t>
            </a:r>
            <a:r>
              <a:rPr lang="fr-BE" dirty="0"/>
              <a:t> about Information </a:t>
            </a:r>
            <a:r>
              <a:rPr lang="fr-BE" dirty="0" err="1"/>
              <a:t>Hiding</a:t>
            </a:r>
            <a:r>
              <a:rPr lang="fr-BE" dirty="0"/>
              <a:t> (Fred Brooks)</a:t>
            </a:r>
          </a:p>
          <a:p>
            <a:r>
              <a:rPr lang="fr-BE" b="1" dirty="0" err="1"/>
              <a:t>Hide</a:t>
            </a:r>
            <a:r>
              <a:rPr lang="fr-BE" b="1" dirty="0"/>
              <a:t> Secrets</a:t>
            </a:r>
            <a:r>
              <a:rPr lang="fr-BE" dirty="0"/>
              <a:t>: An interface </a:t>
            </a:r>
            <a:r>
              <a:rPr lang="fr-BE" dirty="0" err="1"/>
              <a:t>is</a:t>
            </a:r>
            <a:r>
              <a:rPr lang="fr-BE" dirty="0"/>
              <a:t> like an iceberg –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hidden</a:t>
            </a:r>
            <a:r>
              <a:rPr lang="fr-BE" dirty="0"/>
              <a:t>. It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iterative</a:t>
            </a:r>
            <a:r>
              <a:rPr lang="fr-BE" dirty="0"/>
              <a:t> process but if an interface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stabilize</a:t>
            </a:r>
            <a:r>
              <a:rPr lang="fr-BE" dirty="0"/>
              <a:t>,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try</a:t>
            </a:r>
            <a:r>
              <a:rPr lang="fr-BE" dirty="0"/>
              <a:t> a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approach</a:t>
            </a:r>
            <a:r>
              <a:rPr lang="fr-BE" dirty="0"/>
              <a:t>. </a:t>
            </a:r>
            <a:r>
              <a:rPr lang="fr-BE" dirty="0" err="1"/>
              <a:t>Hide</a:t>
            </a:r>
            <a:r>
              <a:rPr lang="fr-BE" dirty="0"/>
              <a:t> </a:t>
            </a:r>
            <a:r>
              <a:rPr lang="fr-BE" dirty="0" err="1"/>
              <a:t>complexity</a:t>
            </a:r>
            <a:r>
              <a:rPr lang="fr-BE" dirty="0"/>
              <a:t> or to </a:t>
            </a:r>
            <a:r>
              <a:rPr lang="fr-BE" dirty="0" err="1"/>
              <a:t>hide</a:t>
            </a:r>
            <a:r>
              <a:rPr lang="fr-BE" dirty="0"/>
              <a:t> sources of change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</a:t>
            </a:r>
            <a:r>
              <a:rPr lang="fr-BE" dirty="0" err="1"/>
              <a:t>effects</a:t>
            </a:r>
            <a:r>
              <a:rPr lang="fr-BE" dirty="0"/>
              <a:t> </a:t>
            </a:r>
            <a:r>
              <a:rPr lang="fr-BE" dirty="0" err="1"/>
              <a:t>remain</a:t>
            </a:r>
            <a:r>
              <a:rPr lang="fr-BE" dirty="0"/>
              <a:t> </a:t>
            </a:r>
            <a:r>
              <a:rPr lang="fr-BE" dirty="0" err="1"/>
              <a:t>localized</a:t>
            </a:r>
            <a:r>
              <a:rPr lang="fr-BE" dirty="0"/>
              <a:t>.</a:t>
            </a:r>
          </a:p>
          <a:p>
            <a:r>
              <a:rPr lang="fr-BE" b="1" dirty="0" err="1"/>
              <a:t>Likely</a:t>
            </a:r>
            <a:r>
              <a:rPr lang="fr-BE" b="1" dirty="0"/>
              <a:t> to change</a:t>
            </a:r>
            <a:r>
              <a:rPr lang="fr-BE" dirty="0"/>
              <a:t>: Business Rules, Hardware </a:t>
            </a:r>
            <a:r>
              <a:rPr lang="fr-BE" dirty="0" err="1"/>
              <a:t>dependencies</a:t>
            </a:r>
            <a:r>
              <a:rPr lang="fr-BE" dirty="0"/>
              <a:t>, input/output, </a:t>
            </a:r>
            <a:r>
              <a:rPr lang="fr-BE" dirty="0" err="1"/>
              <a:t>nonstandard</a:t>
            </a:r>
            <a:r>
              <a:rPr lang="fr-BE" dirty="0"/>
              <a:t>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features</a:t>
            </a:r>
            <a:r>
              <a:rPr lang="fr-BE" dirty="0"/>
              <a:t>, </a:t>
            </a:r>
            <a:r>
              <a:rPr lang="fr-BE" dirty="0" err="1"/>
              <a:t>difficult</a:t>
            </a:r>
            <a:r>
              <a:rPr lang="fr-BE" dirty="0"/>
              <a:t> design and construction areas, </a:t>
            </a:r>
            <a:r>
              <a:rPr lang="fr-BE" dirty="0" err="1"/>
              <a:t>status</a:t>
            </a:r>
            <a:r>
              <a:rPr lang="fr-BE" dirty="0"/>
              <a:t> variables, data-size </a:t>
            </a:r>
            <a:r>
              <a:rPr lang="fr-BE" dirty="0" err="1"/>
              <a:t>constraints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5273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70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01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22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852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Aim for </a:t>
            </a:r>
            <a:r>
              <a:rPr lang="fr-BE" dirty="0" err="1"/>
              <a:t>programmatic</a:t>
            </a:r>
            <a:r>
              <a:rPr lang="fr-BE" dirty="0"/>
              <a:t> interface – </a:t>
            </a:r>
            <a:r>
              <a:rPr lang="fr-BE" dirty="0" err="1"/>
              <a:t>enforced</a:t>
            </a:r>
            <a:r>
              <a:rPr lang="fr-BE" dirty="0"/>
              <a:t> by the compiler</a:t>
            </a:r>
          </a:p>
          <a:p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interfaces – use </a:t>
            </a:r>
            <a:r>
              <a:rPr lang="fr-BE" dirty="0" err="1"/>
              <a:t>Asserts</a:t>
            </a:r>
            <a:r>
              <a:rPr lang="fr-BE" dirty="0"/>
              <a:t> if </a:t>
            </a:r>
            <a:r>
              <a:rPr lang="fr-BE" dirty="0" err="1"/>
              <a:t>you</a:t>
            </a:r>
            <a:r>
              <a:rPr lang="fr-BE" dirty="0"/>
              <a:t> have/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29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382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lang="en-BE" sz="1200" dirty="0">
                <a:solidFill>
                  <a:schemeClr val="bg1"/>
                </a:solidFill>
              </a:rPr>
              <a:t>±</a:t>
            </a:r>
            <a:r>
              <a:rPr lang="en-US" sz="1200" dirty="0">
                <a:solidFill>
                  <a:schemeClr val="bg1"/>
                </a:solidFill>
              </a:rPr>
              <a:t>2: the max amount of discrete things a human can remember while performing other tasks.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380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4462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986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092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Intermediate</a:t>
            </a:r>
            <a:r>
              <a:rPr lang="fr-BE" b="1" dirty="0"/>
              <a:t> Abstraction:</a:t>
            </a:r>
          </a:p>
          <a:p>
            <a:r>
              <a:rPr lang="fr-BE" dirty="0" err="1"/>
              <a:t>leafName</a:t>
            </a:r>
            <a:r>
              <a:rPr lang="fr-BE" dirty="0"/>
              <a:t> = </a:t>
            </a:r>
            <a:r>
              <a:rPr lang="fr-BE" dirty="0" err="1"/>
              <a:t>GetLeafName</a:t>
            </a:r>
            <a:r>
              <a:rPr lang="fr-BE" dirty="0"/>
              <a:t>(</a:t>
            </a:r>
            <a:r>
              <a:rPr lang="fr-BE" dirty="0" err="1"/>
              <a:t>node</a:t>
            </a:r>
            <a:r>
              <a:rPr lang="fr-BE" dirty="0"/>
              <a:t>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780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897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6457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155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44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Writing</a:t>
            </a:r>
            <a:r>
              <a:rPr lang="fr-BE" b="1" dirty="0"/>
              <a:t> Code</a:t>
            </a:r>
            <a:r>
              <a:rPr lang="fr-BE" dirty="0"/>
              <a:t>:</a:t>
            </a:r>
          </a:p>
          <a:p>
            <a:r>
              <a:rPr lang="fr-BE" dirty="0"/>
              <a:t>The « </a:t>
            </a:r>
            <a:r>
              <a:rPr lang="fr-BE" dirty="0" err="1"/>
              <a:t>letter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 » </a:t>
            </a:r>
            <a:r>
              <a:rPr lang="fr-BE" dirty="0" err="1"/>
              <a:t>metaphor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process relies on </a:t>
            </a:r>
            <a:r>
              <a:rPr lang="fr-BE" dirty="0" err="1"/>
              <a:t>expensive</a:t>
            </a:r>
            <a:r>
              <a:rPr lang="fr-BE" dirty="0"/>
              <a:t> trial &amp;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rather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</a:t>
            </a:r>
            <a:r>
              <a:rPr lang="fr-BE" dirty="0" err="1"/>
              <a:t>careful</a:t>
            </a:r>
            <a:r>
              <a:rPr lang="fr-BE" dirty="0"/>
              <a:t> planning and design.</a:t>
            </a:r>
          </a:p>
          <a:p>
            <a:endParaRPr lang="fr-BE" dirty="0"/>
          </a:p>
          <a:p>
            <a:r>
              <a:rPr lang="fr-BE" b="1" dirty="0" err="1"/>
              <a:t>Gardening</a:t>
            </a:r>
            <a:r>
              <a:rPr lang="fr-BE" dirty="0"/>
              <a:t>:</a:t>
            </a:r>
          </a:p>
          <a:p>
            <a:r>
              <a:rPr lang="fr-BE" dirty="0"/>
              <a:t>Growing a system.</a:t>
            </a:r>
          </a:p>
          <a:p>
            <a:r>
              <a:rPr lang="fr-BE" dirty="0" err="1"/>
              <a:t>Better</a:t>
            </a:r>
            <a:r>
              <a:rPr lang="fr-BE" dirty="0"/>
              <a:t>: « Software Oyster </a:t>
            </a:r>
            <a:r>
              <a:rPr lang="fr-BE" dirty="0" err="1"/>
              <a:t>Farming</a:t>
            </a:r>
            <a:r>
              <a:rPr lang="fr-BE" dirty="0"/>
              <a:t> » System </a:t>
            </a:r>
            <a:r>
              <a:rPr lang="fr-BE" dirty="0" err="1"/>
              <a:t>Accretion</a:t>
            </a:r>
            <a:r>
              <a:rPr lang="fr-BE" dirty="0"/>
              <a:t> – </a:t>
            </a:r>
            <a:r>
              <a:rPr lang="fr-BE" dirty="0" err="1"/>
              <a:t>incremental</a:t>
            </a:r>
            <a:r>
              <a:rPr lang="fr-BE" dirty="0"/>
              <a:t>, </a:t>
            </a:r>
            <a:r>
              <a:rPr lang="fr-BE" dirty="0" err="1"/>
              <a:t>iterative</a:t>
            </a:r>
            <a:r>
              <a:rPr lang="fr-BE" dirty="0"/>
              <a:t>, adaptive, </a:t>
            </a:r>
            <a:r>
              <a:rPr lang="fr-BE" dirty="0" err="1"/>
              <a:t>evolutionary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787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823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Offensive </a:t>
            </a:r>
            <a:r>
              <a:rPr lang="fr-BE" b="1" dirty="0" err="1"/>
              <a:t>Programming</a:t>
            </a:r>
            <a:r>
              <a:rPr lang="fr-BE" dirty="0"/>
              <a:t>: </a:t>
            </a:r>
            <a:r>
              <a:rPr lang="fr-BE" dirty="0" err="1"/>
              <a:t>Differentiate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</a:t>
            </a:r>
            <a:r>
              <a:rPr lang="fr-BE" dirty="0" err="1"/>
              <a:t>development</a:t>
            </a:r>
            <a:r>
              <a:rPr lang="fr-BE" dirty="0"/>
              <a:t> &amp; production. Example switch/case </a:t>
            </a:r>
            <a:r>
              <a:rPr lang="fr-BE" dirty="0" err="1"/>
              <a:t>with</a:t>
            </a:r>
            <a:r>
              <a:rPr lang="fr-BE" dirty="0"/>
              <a:t> no match: do </a:t>
            </a:r>
            <a:r>
              <a:rPr lang="fr-BE" dirty="0" err="1"/>
              <a:t>something</a:t>
            </a:r>
            <a:r>
              <a:rPr lang="fr-BE" dirty="0"/>
              <a:t> in </a:t>
            </a:r>
            <a:r>
              <a:rPr lang="fr-BE" dirty="0" err="1"/>
              <a:t>development</a:t>
            </a:r>
            <a:r>
              <a:rPr lang="fr-BE" dirty="0"/>
              <a:t> &amp;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else</a:t>
            </a:r>
            <a:r>
              <a:rPr lang="fr-BE" dirty="0"/>
              <a:t> in prod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Life-</a:t>
            </a:r>
            <a:r>
              <a:rPr lang="fr-BE" b="1" dirty="0" err="1"/>
              <a:t>critical</a:t>
            </a:r>
            <a:r>
              <a:rPr lang="fr-BE" b="1" dirty="0"/>
              <a:t> </a:t>
            </a:r>
            <a:r>
              <a:rPr lang="fr-BE" b="1" dirty="0" err="1"/>
              <a:t>systems</a:t>
            </a:r>
            <a:r>
              <a:rPr lang="fr-BE" dirty="0"/>
              <a:t>:</a:t>
            </a:r>
          </a:p>
          <a:p>
            <a:r>
              <a:rPr lang="fr-BE" dirty="0" err="1"/>
              <a:t>Stability</a:t>
            </a:r>
            <a:r>
              <a:rPr lang="fr-BE" dirty="0"/>
              <a:t> + </a:t>
            </a:r>
            <a:r>
              <a:rPr lang="fr-BE" dirty="0" err="1"/>
              <a:t>ultrahigh</a:t>
            </a:r>
            <a:r>
              <a:rPr lang="fr-BE" dirty="0"/>
              <a:t> </a:t>
            </a:r>
            <a:r>
              <a:rPr lang="fr-BE" dirty="0" err="1"/>
              <a:t>levels</a:t>
            </a:r>
            <a:r>
              <a:rPr lang="fr-BE" dirty="0"/>
              <a:t> of </a:t>
            </a:r>
            <a:r>
              <a:rPr lang="fr-BE" dirty="0" err="1"/>
              <a:t>reliability</a:t>
            </a:r>
            <a:r>
              <a:rPr lang="fr-BE" dirty="0"/>
              <a:t> &amp; long </a:t>
            </a:r>
            <a:r>
              <a:rPr lang="fr-BE" dirty="0" err="1"/>
              <a:t>term</a:t>
            </a:r>
            <a:r>
              <a:rPr lang="fr-BE" dirty="0"/>
              <a:t> </a:t>
            </a:r>
            <a:r>
              <a:rPr lang="fr-BE" dirty="0" err="1"/>
              <a:t>predictability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31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How </a:t>
            </a:r>
            <a:r>
              <a:rPr lang="fr-BE" b="1" dirty="0" err="1"/>
              <a:t>much</a:t>
            </a:r>
            <a:r>
              <a:rPr lang="fr-BE" b="1" dirty="0"/>
              <a:t> </a:t>
            </a:r>
            <a:r>
              <a:rPr lang="fr-BE" b="1" dirty="0" err="1"/>
              <a:t>upfront</a:t>
            </a:r>
            <a:r>
              <a:rPr lang="fr-BE" b="1" dirty="0"/>
              <a:t>?</a:t>
            </a:r>
          </a:p>
          <a:p>
            <a:r>
              <a:rPr lang="fr-BE" dirty="0"/>
              <a:t>The alternative to BDUF (Big Design Up Front) </a:t>
            </a:r>
            <a:r>
              <a:rPr lang="fr-BE" dirty="0" err="1"/>
              <a:t>is</a:t>
            </a:r>
            <a:r>
              <a:rPr lang="fr-BE" dirty="0"/>
              <a:t> not No Design Up Front but </a:t>
            </a:r>
            <a:r>
              <a:rPr lang="fr-BE" dirty="0" err="1"/>
              <a:t>either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LDUF: Little Design Up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ENUF: </a:t>
            </a:r>
            <a:r>
              <a:rPr lang="fr-BE" dirty="0" err="1"/>
              <a:t>Enough</a:t>
            </a:r>
            <a:r>
              <a:rPr lang="fr-BE" dirty="0"/>
              <a:t> Design Up Front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943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All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technical</a:t>
            </a:r>
            <a:r>
              <a:rPr lang="fr-BE" dirty="0"/>
              <a:t> goals are </a:t>
            </a:r>
            <a:r>
              <a:rPr lang="fr-BE" dirty="0" err="1"/>
              <a:t>secondary</a:t>
            </a:r>
            <a:r>
              <a:rPr lang="fr-BE" dirty="0"/>
              <a:t> to </a:t>
            </a:r>
            <a:r>
              <a:rPr lang="fr-BE" dirty="0" err="1"/>
              <a:t>managing</a:t>
            </a:r>
            <a:r>
              <a:rPr lang="fr-BE" dirty="0"/>
              <a:t> </a:t>
            </a:r>
            <a:r>
              <a:rPr lang="fr-BE" dirty="0" err="1"/>
              <a:t>complexity</a:t>
            </a:r>
            <a:endParaRPr lang="fr-B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This </a:t>
            </a:r>
            <a:r>
              <a:rPr lang="fr-BE" dirty="0" err="1">
                <a:sym typeface="Wingdings" panose="05000000000000000000" pitchFamily="2" charset="2"/>
              </a:rPr>
              <a:t>makes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many</a:t>
            </a:r>
            <a:r>
              <a:rPr lang="fr-BE" dirty="0">
                <a:sym typeface="Wingdings" panose="05000000000000000000" pitchFamily="2" charset="2"/>
              </a:rPr>
              <a:t> design </a:t>
            </a:r>
            <a:r>
              <a:rPr lang="fr-BE" dirty="0" err="1">
                <a:sym typeface="Wingdings" panose="05000000000000000000" pitchFamily="2" charset="2"/>
              </a:rPr>
              <a:t>considerations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straightforward</a:t>
            </a: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>
                <a:sym typeface="Wingdings" panose="05000000000000000000" pitchFamily="2" charset="2"/>
              </a:rPr>
              <a:t>Essential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dirty="0" err="1">
                <a:sym typeface="Wingdings" panose="05000000000000000000" pitchFamily="2" charset="2"/>
              </a:rPr>
              <a:t>Minimize</a:t>
            </a:r>
            <a:r>
              <a:rPr lang="fr-BE" dirty="0">
                <a:sym typeface="Wingdings" panose="05000000000000000000" pitchFamily="2" charset="2"/>
              </a:rPr>
              <a:t> the essential </a:t>
            </a:r>
            <a:r>
              <a:rPr lang="fr-BE" dirty="0" err="1">
                <a:sym typeface="Wingdings" panose="05000000000000000000" pitchFamily="2" charset="2"/>
              </a:rPr>
              <a:t>complexity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anyone’s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brain</a:t>
            </a:r>
            <a:r>
              <a:rPr lang="fr-BE" dirty="0">
                <a:sym typeface="Wingdings" panose="05000000000000000000" pitchFamily="2" charset="2"/>
              </a:rPr>
              <a:t> has to deal </a:t>
            </a:r>
            <a:r>
              <a:rPr lang="fr-BE" dirty="0" err="1">
                <a:sym typeface="Wingdings" panose="05000000000000000000" pitchFamily="2" charset="2"/>
              </a:rPr>
              <a:t>with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 err="1">
                <a:sym typeface="Wingdings" panose="05000000000000000000" pitchFamily="2" charset="2"/>
              </a:rPr>
              <a:t>Accidental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0" dirty="0" err="1">
                <a:sym typeface="Wingdings" panose="05000000000000000000" pitchFamily="2" charset="2"/>
              </a:rPr>
              <a:t>Keep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accidental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complexity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from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needlessly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proliferating</a:t>
            </a:r>
            <a:endParaRPr lang="fr-BE" b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Minimal </a:t>
            </a:r>
            <a:r>
              <a:rPr lang="fr-BE" b="1" dirty="0" err="1"/>
              <a:t>complexity</a:t>
            </a:r>
            <a:r>
              <a:rPr lang="fr-BE" b="1" dirty="0"/>
              <a:t>:</a:t>
            </a:r>
          </a:p>
          <a:p>
            <a:r>
              <a:rPr lang="fr-BE" b="0" dirty="0" err="1"/>
              <a:t>Avoid</a:t>
            </a:r>
            <a:r>
              <a:rPr lang="fr-BE" b="0" dirty="0"/>
              <a:t> «</a:t>
            </a:r>
            <a:r>
              <a:rPr lang="fr-BE" b="0" dirty="0" err="1"/>
              <a:t>clever</a:t>
            </a:r>
            <a:r>
              <a:rPr lang="fr-BE" b="0" dirty="0"/>
              <a:t>» designs. Go for «simple» and «</a:t>
            </a:r>
            <a:r>
              <a:rPr lang="fr-BE" b="0" dirty="0" err="1"/>
              <a:t>easy</a:t>
            </a:r>
            <a:r>
              <a:rPr lang="fr-BE" b="0" dirty="0"/>
              <a:t>-to-</a:t>
            </a:r>
            <a:r>
              <a:rPr lang="fr-BE" b="0" dirty="0" err="1"/>
              <a:t>understand</a:t>
            </a:r>
            <a:r>
              <a:rPr lang="fr-BE" b="0" dirty="0"/>
              <a:t>».</a:t>
            </a:r>
          </a:p>
          <a:p>
            <a:r>
              <a:rPr lang="fr-BE" b="0" dirty="0"/>
              <a:t>The design </a:t>
            </a:r>
            <a:r>
              <a:rPr lang="fr-BE" b="0" dirty="0" err="1"/>
              <a:t>should</a:t>
            </a:r>
            <a:r>
              <a:rPr lang="fr-BE" b="0" dirty="0"/>
              <a:t> </a:t>
            </a:r>
            <a:r>
              <a:rPr lang="fr-BE" b="0" dirty="0" err="1"/>
              <a:t>allow</a:t>
            </a:r>
            <a:r>
              <a:rPr lang="fr-BE" b="0" dirty="0"/>
              <a:t> </a:t>
            </a:r>
            <a:r>
              <a:rPr lang="fr-BE" b="0" dirty="0" err="1"/>
              <a:t>you</a:t>
            </a:r>
            <a:r>
              <a:rPr lang="fr-BE" b="0" dirty="0"/>
              <a:t> to ignore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other</a:t>
            </a:r>
            <a:r>
              <a:rPr lang="fr-BE" b="0" dirty="0"/>
              <a:t> parts of a program </a:t>
            </a:r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immersed</a:t>
            </a:r>
            <a:r>
              <a:rPr lang="fr-BE" b="0" dirty="0"/>
              <a:t> in one </a:t>
            </a:r>
            <a:r>
              <a:rPr lang="fr-BE" b="0" dirty="0" err="1"/>
              <a:t>specific</a:t>
            </a:r>
            <a:r>
              <a:rPr lang="fr-BE" b="0" dirty="0"/>
              <a:t> part.</a:t>
            </a:r>
          </a:p>
          <a:p>
            <a:endParaRPr lang="fr-BE" b="1" dirty="0"/>
          </a:p>
          <a:p>
            <a:r>
              <a:rPr lang="fr-BE" b="1" dirty="0" err="1"/>
              <a:t>Ease</a:t>
            </a:r>
            <a:r>
              <a:rPr lang="fr-BE" b="1" dirty="0"/>
              <a:t> of maintenance:</a:t>
            </a:r>
          </a:p>
          <a:p>
            <a:r>
              <a:rPr lang="fr-BE" b="0" dirty="0" err="1"/>
              <a:t>Think</a:t>
            </a:r>
            <a:r>
              <a:rPr lang="fr-BE" b="0" dirty="0"/>
              <a:t> of the maintenance programmer as </a:t>
            </a:r>
            <a:r>
              <a:rPr lang="fr-BE" b="0" dirty="0" err="1"/>
              <a:t>your</a:t>
            </a:r>
            <a:r>
              <a:rPr lang="fr-BE" b="0" dirty="0"/>
              <a:t> audience, and </a:t>
            </a:r>
            <a:r>
              <a:rPr lang="fr-BE" b="0" dirty="0" err="1"/>
              <a:t>then</a:t>
            </a:r>
            <a:r>
              <a:rPr lang="fr-BE" b="0" dirty="0"/>
              <a:t> design the system to </a:t>
            </a:r>
            <a:r>
              <a:rPr lang="fr-BE" b="0" dirty="0" err="1"/>
              <a:t>be</a:t>
            </a:r>
            <a:r>
              <a:rPr lang="fr-BE" b="0" dirty="0"/>
              <a:t> self-</a:t>
            </a:r>
            <a:r>
              <a:rPr lang="fr-BE" b="0" dirty="0" err="1"/>
              <a:t>explanatory</a:t>
            </a:r>
            <a:r>
              <a:rPr lang="fr-BE" b="0" dirty="0"/>
              <a:t>.</a:t>
            </a:r>
          </a:p>
          <a:p>
            <a:r>
              <a:rPr lang="fr-BE" b="0" dirty="0"/>
              <a:t>As </a:t>
            </a:r>
            <a:r>
              <a:rPr lang="fr-BE" b="0" dirty="0" err="1"/>
              <a:t>noted</a:t>
            </a:r>
            <a:r>
              <a:rPr lang="fr-BE" b="0" dirty="0"/>
              <a:t> </a:t>
            </a:r>
            <a:r>
              <a:rPr lang="fr-BE" b="0" dirty="0" err="1"/>
              <a:t>earlier</a:t>
            </a:r>
            <a:r>
              <a:rPr lang="fr-BE" b="0" dirty="0"/>
              <a:t>: 75% to 90% of </a:t>
            </a:r>
            <a:r>
              <a:rPr lang="fr-BE" b="0" dirty="0" err="1"/>
              <a:t>work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maintenance </a:t>
            </a:r>
            <a:r>
              <a:rPr lang="fr-BE" b="0" dirty="0" err="1"/>
              <a:t>work</a:t>
            </a:r>
            <a:r>
              <a:rPr lang="fr-BE" b="0" dirty="0"/>
              <a:t>.</a:t>
            </a:r>
          </a:p>
          <a:p>
            <a:endParaRPr lang="fr-BE" b="1" dirty="0"/>
          </a:p>
          <a:p>
            <a:r>
              <a:rPr lang="fr-BE" b="1" dirty="0"/>
              <a:t>Loose </a:t>
            </a:r>
            <a:r>
              <a:rPr lang="fr-BE" b="1" dirty="0" err="1"/>
              <a:t>coupling</a:t>
            </a:r>
            <a:r>
              <a:rPr lang="fr-BE" b="1" dirty="0"/>
              <a:t>:</a:t>
            </a:r>
          </a:p>
          <a:p>
            <a:r>
              <a:rPr lang="fr-BE" b="0" dirty="0"/>
              <a:t>Design classes </a:t>
            </a:r>
            <a:r>
              <a:rPr lang="fr-BE" b="0" dirty="0" err="1"/>
              <a:t>with</a:t>
            </a:r>
            <a:r>
              <a:rPr lang="fr-BE" b="0" dirty="0"/>
              <a:t> as few interconnections as possible.</a:t>
            </a:r>
          </a:p>
          <a:p>
            <a:endParaRPr lang="fr-BE" b="1" dirty="0"/>
          </a:p>
          <a:p>
            <a:r>
              <a:rPr lang="fr-BE" b="1" dirty="0" err="1"/>
              <a:t>Extensibility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likely</a:t>
            </a:r>
            <a:r>
              <a:rPr lang="fr-BE" dirty="0"/>
              <a:t> changes cause the system the least trauma.</a:t>
            </a:r>
          </a:p>
          <a:p>
            <a:endParaRPr lang="fr-BE" dirty="0"/>
          </a:p>
          <a:p>
            <a:r>
              <a:rPr lang="fr-BE" b="1" dirty="0"/>
              <a:t>High fan-in:</a:t>
            </a:r>
          </a:p>
          <a:p>
            <a:r>
              <a:rPr lang="fr-BE" dirty="0" err="1"/>
              <a:t>Many</a:t>
            </a:r>
            <a:r>
              <a:rPr lang="fr-BE" dirty="0"/>
              <a:t> classes use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Low-to-medium fan-out:</a:t>
            </a:r>
          </a:p>
          <a:p>
            <a:r>
              <a:rPr lang="fr-BE" dirty="0"/>
              <a:t>Use no more </a:t>
            </a:r>
            <a:r>
              <a:rPr lang="fr-BE" dirty="0" err="1"/>
              <a:t>than</a:t>
            </a:r>
            <a:r>
              <a:rPr lang="fr-BE" dirty="0"/>
              <a:t> about 7 </a:t>
            </a:r>
            <a:r>
              <a:rPr lang="fr-BE" dirty="0" err="1"/>
              <a:t>other</a:t>
            </a:r>
            <a:r>
              <a:rPr lang="fr-BE" dirty="0"/>
              <a:t> classes in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 err="1"/>
              <a:t>Leanness</a:t>
            </a:r>
            <a:r>
              <a:rPr lang="fr-BE" dirty="0"/>
              <a:t>:</a:t>
            </a:r>
          </a:p>
          <a:p>
            <a:r>
              <a:rPr lang="fr-BE" dirty="0"/>
              <a:t>Design </a:t>
            </a:r>
            <a:r>
              <a:rPr lang="fr-BE" dirty="0" err="1"/>
              <a:t>without</a:t>
            </a:r>
            <a:r>
              <a:rPr lang="fr-BE" dirty="0"/>
              <a:t> extra parts.</a:t>
            </a:r>
          </a:p>
          <a:p>
            <a:endParaRPr lang="fr-BE" dirty="0"/>
          </a:p>
          <a:p>
            <a:r>
              <a:rPr lang="fr-BE" b="1" dirty="0"/>
              <a:t>Standard techniques</a:t>
            </a:r>
          </a:p>
          <a:p>
            <a:r>
              <a:rPr lang="fr-BE" dirty="0"/>
              <a:t>Do not </a:t>
            </a:r>
            <a:r>
              <a:rPr lang="fr-BE" dirty="0" err="1"/>
              <a:t>rely</a:t>
            </a:r>
            <a:r>
              <a:rPr lang="fr-BE" dirty="0"/>
              <a:t> on </a:t>
            </a:r>
            <a:r>
              <a:rPr lang="fr-BE" dirty="0" err="1"/>
              <a:t>exotic</a:t>
            </a:r>
            <a:r>
              <a:rPr lang="fr-BE" dirty="0"/>
              <a:t> </a:t>
            </a:r>
            <a:r>
              <a:rPr lang="fr-BE" dirty="0" err="1"/>
              <a:t>pieces</a:t>
            </a:r>
            <a:r>
              <a:rPr lang="fr-BE" dirty="0"/>
              <a:t>. </a:t>
            </a:r>
            <a:r>
              <a:rPr lang="fr-BE" dirty="0" err="1"/>
              <a:t>Give</a:t>
            </a:r>
            <a:r>
              <a:rPr lang="fr-BE" dirty="0"/>
              <a:t> the system a </a:t>
            </a:r>
            <a:r>
              <a:rPr lang="fr-BE" dirty="0" err="1"/>
              <a:t>familiar</a:t>
            </a:r>
            <a:r>
              <a:rPr lang="fr-BE" dirty="0"/>
              <a:t> feeling by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standardized</a:t>
            </a:r>
            <a:r>
              <a:rPr lang="fr-BE" dirty="0"/>
              <a:t>,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approaches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b="1" dirty="0"/>
              <a:t>Stratification</a:t>
            </a:r>
          </a:p>
          <a:p>
            <a:r>
              <a:rPr lang="fr-BE" dirty="0"/>
              <a:t>Be able to look at a layer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needing</a:t>
            </a:r>
            <a:r>
              <a:rPr lang="fr-BE" dirty="0"/>
              <a:t> to </a:t>
            </a:r>
            <a:r>
              <a:rPr lang="fr-BE" dirty="0" err="1"/>
              <a:t>dig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lower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details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294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49.svg"/><Relationship Id="rId9" Type="http://schemas.openxmlformats.org/officeDocument/2006/relationships/image" Target="../media/image5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svg"/><Relationship Id="rId7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7.jpeg"/><Relationship Id="rId9" Type="http://schemas.openxmlformats.org/officeDocument/2006/relationships/image" Target="../media/image6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30.svg"/><Relationship Id="rId9" Type="http://schemas.openxmlformats.org/officeDocument/2006/relationships/hyperlink" Target="https://www.construx.com/online-courses/code-complete-essentials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iterative approaches 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9739-351F-A9BB-0912-E63C61A71565}"/>
              </a:ext>
            </a:extLst>
          </p:cNvPr>
          <p:cNvGrpSpPr/>
          <p:nvPr/>
        </p:nvGrpSpPr>
        <p:grpSpPr>
          <a:xfrm>
            <a:off x="11201400" y="5480539"/>
            <a:ext cx="6510947" cy="4463875"/>
            <a:chOff x="0" y="0"/>
            <a:chExt cx="8681263" cy="59518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FAF5515-59AA-D125-B8AB-8F5AFFCC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Be more sequential when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(Fairly)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Development team familiar with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design is straightforward and well understood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life-critical systems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Low risk projects</a:t>
            </a:r>
          </a:p>
        </p:txBody>
      </p:sp>
    </p:spTree>
    <p:extLst>
      <p:ext uri="{BB962C8B-B14F-4D97-AF65-F5344CB8AC3E}">
        <p14:creationId xmlns:p14="http://schemas.microsoft.com/office/powerpoint/2010/main" val="1247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best solution might not be a computer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Myth of Stable Requirements: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 holy grail of software development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architecture makes construction easy.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Bad architecture makes construction almost impossible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Generally 10-30% of the effort devoted to requirements, architecture and up-front planning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Requirement changes cost 20 to 100 times as much in the stages following construction</a:t>
            </a:r>
          </a:p>
        </p:txBody>
      </p:sp>
    </p:spTree>
    <p:extLst>
      <p:ext uri="{BB962C8B-B14F-4D97-AF65-F5344CB8AC3E}">
        <p14:creationId xmlns:p14="http://schemas.microsoft.com/office/powerpoint/2010/main" val="6771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3054970"/>
            <a:ext cx="6909882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Creating High-Quality Code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418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Software’s Primary Technical Imperative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243357" y="9056881"/>
            <a:ext cx="1213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Mythical Man-Month (Fred Brooks)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“No Silver Bullet”</a:t>
            </a:r>
          </a:p>
        </p:txBody>
      </p:sp>
      <p:pic>
        <p:nvPicPr>
          <p:cNvPr id="4098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3A61BD6-B63B-2689-E49D-AA0A6304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2" y="2923186"/>
            <a:ext cx="4331018" cy="64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485430" y="3344280"/>
            <a:ext cx="12136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Accidental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Essential</a:t>
            </a:r>
          </a:p>
        </p:txBody>
      </p:sp>
    </p:spTree>
    <p:extLst>
      <p:ext uri="{BB962C8B-B14F-4D97-AF65-F5344CB8AC3E}">
        <p14:creationId xmlns:p14="http://schemas.microsoft.com/office/powerpoint/2010/main" val="43690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Do not settle for your first design.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Collaborate, Strive for simplicity.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Prototype when you need to.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350365" y="2724919"/>
            <a:ext cx="17587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Minimal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Ease of maintenance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Loose coupling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Extensibility &amp; Reusability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 fan-in &amp; Low-to-medium fan-out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Leanness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Standard techniques</a:t>
            </a:r>
          </a:p>
        </p:txBody>
      </p:sp>
    </p:spTree>
    <p:extLst>
      <p:ext uri="{BB962C8B-B14F-4D97-AF65-F5344CB8AC3E}">
        <p14:creationId xmlns:p14="http://schemas.microsoft.com/office/powerpoint/2010/main" val="2216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Lean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15FE-9BC1-9C57-1A2D-F32219150F72}"/>
              </a:ext>
            </a:extLst>
          </p:cNvPr>
          <p:cNvSpPr txBox="1"/>
          <p:nvPr/>
        </p:nvSpPr>
        <p:spPr>
          <a:xfrm>
            <a:off x="0" y="3514226"/>
            <a:ext cx="18263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Perfection is achieved, not when there is nothing more to add, but when there is nothing left to take away</a:t>
            </a:r>
          </a:p>
        </p:txBody>
      </p:sp>
    </p:spTree>
    <p:extLst>
      <p:ext uri="{BB962C8B-B14F-4D97-AF65-F5344CB8AC3E}">
        <p14:creationId xmlns:p14="http://schemas.microsoft.com/office/powerpoint/2010/main" val="135789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Packages / Projects / Subsystems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Ideally an acyclic graph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8B1A01-7232-1307-CF96-F95E8C5D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2376733"/>
            <a:ext cx="11887200" cy="7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0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Building Blocks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50364" y="2554648"/>
            <a:ext cx="175872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Consistent Abstractions </a:t>
            </a:r>
            <a:r>
              <a:rPr lang="en-US" sz="4400" dirty="0">
                <a:solidFill>
                  <a:schemeClr val="bg1"/>
                </a:solidFill>
              </a:rPr>
              <a:t>(ex: Aggregate)</a:t>
            </a: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Encapsulate Implementation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Inherit – When Inheritance Simplifies the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Hide Secrets (Information Hiding)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Areas Likely to Change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Identify, Separate and Isolate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Common Design Patterns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Most problems are similar to past problems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Which can be solved by similar solutions, or patterns</a:t>
            </a:r>
          </a:p>
        </p:txBody>
      </p:sp>
    </p:spTree>
    <p:extLst>
      <p:ext uri="{BB962C8B-B14F-4D97-AF65-F5344CB8AC3E}">
        <p14:creationId xmlns:p14="http://schemas.microsoft.com/office/powerpoint/2010/main" val="40761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… 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0" y="4498442"/>
            <a:ext cx="182541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That is exactly the power of the design pattern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Assign recognizable names for efficient communication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the design dialog to a higher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 with ready-made abstractions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Hey, but, I already know most of these ideas!</a:t>
            </a:r>
          </a:p>
        </p:txBody>
      </p:sp>
    </p:spTree>
    <p:extLst>
      <p:ext uri="{BB962C8B-B14F-4D97-AF65-F5344CB8AC3E}">
        <p14:creationId xmlns:p14="http://schemas.microsoft.com/office/powerpoint/2010/main" val="26059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28679" y="5905500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they are not making your job simpler, they’re not doing their jobs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Classes and routines are the foremost tools for reducing complexity.</a:t>
            </a:r>
          </a:p>
        </p:txBody>
      </p:sp>
    </p:spTree>
    <p:extLst>
      <p:ext uri="{BB962C8B-B14F-4D97-AF65-F5344CB8AC3E}">
        <p14:creationId xmlns:p14="http://schemas.microsoft.com/office/powerpoint/2010/main" val="35568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73443" y="4468875"/>
            <a:ext cx="175872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Changes don’t affect the whole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the interface more informative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program becomes more self-documenting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List&lt;Employee&gt; vs Employees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29002-7E1C-88AA-EE15-4236585C8A03}"/>
              </a:ext>
            </a:extLst>
          </p:cNvPr>
          <p:cNvSpPr txBox="1"/>
          <p:nvPr/>
        </p:nvSpPr>
        <p:spPr>
          <a:xfrm>
            <a:off x="259570" y="180394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Work in the problem domain rather than in the low-level implementation domain </a:t>
            </a:r>
          </a:p>
        </p:txBody>
      </p:sp>
    </p:spTree>
    <p:extLst>
      <p:ext uri="{BB962C8B-B14F-4D97-AF65-F5344CB8AC3E}">
        <p14:creationId xmlns:p14="http://schemas.microsoft.com/office/powerpoint/2010/main" val="35857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84792" y="1662992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0280-2E2D-B44F-A09D-D90069786265}"/>
              </a:ext>
            </a:extLst>
          </p:cNvPr>
          <p:cNvSpPr txBox="1"/>
          <p:nvPr/>
        </p:nvSpPr>
        <p:spPr>
          <a:xfrm>
            <a:off x="720664" y="3977178"/>
            <a:ext cx="165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currentFont.size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pixels??</a:t>
            </a: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B3FDC-0911-A30D-5DA0-659163784FFB}"/>
              </a:ext>
            </a:extLst>
          </p:cNvPr>
          <p:cNvSpPr txBox="1"/>
          <p:nvPr/>
        </p:nvSpPr>
        <p:spPr>
          <a:xfrm>
            <a:off x="720664" y="6371422"/>
            <a:ext cx="15420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currentFont.setSizeInPixels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364165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Bad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726B8-759B-63D4-A3A5-72F435F94B5C}"/>
              </a:ext>
            </a:extLst>
          </p:cNvPr>
          <p:cNvSpPr txBox="1"/>
          <p:nvPr/>
        </p:nvSpPr>
        <p:spPr>
          <a:xfrm>
            <a:off x="1400425" y="1649688"/>
            <a:ext cx="158147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PushCommand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(Command command);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PopCommand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  <a:b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InitializeReportFormatting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FormatReport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PrintReport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</a:p>
        </p:txBody>
      </p:sp>
      <p:pic>
        <p:nvPicPr>
          <p:cNvPr id="16" name="Picture 2" descr="Coding Horror Logo">
            <a:extLst>
              <a:ext uri="{FF2B5EF4-FFF2-40B4-BE49-F238E27FC236}">
                <a16:creationId xmlns:a16="http://schemas.microsoft.com/office/drawing/2014/main" id="{2A9978CC-F6CC-E732-F196-064B994B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520" y="8923308"/>
            <a:ext cx="1128679" cy="1128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501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Better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6E6A2-8BE3-BA20-AF89-211361007C67}"/>
              </a:ext>
            </a:extLst>
          </p:cNvPr>
          <p:cNvSpPr txBox="1"/>
          <p:nvPr/>
        </p:nvSpPr>
        <p:spPr>
          <a:xfrm>
            <a:off x="732151" y="3009900"/>
            <a:ext cx="167803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sz="6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76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Present a consistent level of abstraction in the interface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and understand the abstraction implemented!!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unrelated information to another class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Beware of abstraction erosion under modification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semantic interfaces - the compiler should enforce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routineB</a:t>
            </a:r>
            <a:r>
              <a:rPr lang="en-US" sz="6000" dirty="0">
                <a:solidFill>
                  <a:schemeClr val="bg1"/>
                </a:solidFill>
              </a:rPr>
              <a:t> cannot be called before </a:t>
            </a:r>
            <a:r>
              <a:rPr lang="en-US" sz="6000" dirty="0" err="1">
                <a:solidFill>
                  <a:schemeClr val="bg1"/>
                </a:solidFill>
              </a:rPr>
              <a:t>routineA</a:t>
            </a:r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routineC</a:t>
            </a:r>
            <a:r>
              <a:rPr lang="en-US" sz="6000" dirty="0">
                <a:solidFill>
                  <a:schemeClr val="bg1"/>
                </a:solidFill>
              </a:rPr>
              <a:t> cannot be called if field Q is not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Classes with good abstraction have high cohesion</a:t>
            </a:r>
          </a:p>
        </p:txBody>
      </p:sp>
    </p:spTree>
    <p:extLst>
      <p:ext uri="{BB962C8B-B14F-4D97-AF65-F5344CB8AC3E}">
        <p14:creationId xmlns:p14="http://schemas.microsoft.com/office/powerpoint/2010/main" val="22856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Encapsulation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the strictest level of privacy that is workable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make assumptions about the class’s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Favor read-time convenience to write-time 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very, very wary of semantic violations of encapsulation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Anytime you look at a class implementation to figure how to use it, encapsulation is basically broken and abstraction won’t be far 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minimize class and member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266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23902" y="2715697"/>
            <a:ext cx="1826368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Containment “has a”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work-horse technique in OO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critical of classes with 7</a:t>
            </a:r>
            <a:r>
              <a:rPr lang="en-BE" sz="5400" dirty="0">
                <a:solidFill>
                  <a:schemeClr val="bg1"/>
                </a:solidFill>
              </a:rPr>
              <a:t>±</a:t>
            </a:r>
            <a:r>
              <a:rPr lang="en-US" sz="5400" dirty="0">
                <a:solidFill>
                  <a:schemeClr val="bg1"/>
                </a:solidFill>
              </a:rPr>
              <a:t>2 data members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Inheritance “is a”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Make all data private, not protected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Adhere to the </a:t>
            </a:r>
            <a:r>
              <a:rPr lang="en-US" sz="5400" dirty="0" err="1">
                <a:solidFill>
                  <a:schemeClr val="bg1"/>
                </a:solidFill>
              </a:rPr>
              <a:t>Liskov</a:t>
            </a:r>
            <a:r>
              <a:rPr lang="en-US" sz="5400" dirty="0">
                <a:solidFill>
                  <a:schemeClr val="bg1"/>
                </a:solidFill>
              </a:rPr>
              <a:t> Substitution Principle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deep inheritance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polymorphism to extensive type checking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Containment vs Inheritance</a:t>
            </a:r>
          </a:p>
        </p:txBody>
      </p:sp>
    </p:spTree>
    <p:extLst>
      <p:ext uri="{BB962C8B-B14F-4D97-AF65-F5344CB8AC3E}">
        <p14:creationId xmlns:p14="http://schemas.microsoft.com/office/powerpoint/2010/main" val="20647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So many rules for inheritance…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944D-5ECF-98A5-0A60-D11214D00A3D}"/>
              </a:ext>
            </a:extLst>
          </p:cNvPr>
          <p:cNvSpPr txBox="1"/>
          <p:nvPr/>
        </p:nvSpPr>
        <p:spPr>
          <a:xfrm>
            <a:off x="33843" y="3769221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For the sake of controlling complexity, you should maintain a heavy bias against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59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Isolate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Limit effects of changes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global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Streamline parameter passing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central points of control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Facilitate reusable code</a:t>
            </a:r>
          </a:p>
        </p:txBody>
      </p:sp>
    </p:spTree>
    <p:extLst>
      <p:ext uri="{BB962C8B-B14F-4D97-AF65-F5344CB8AC3E}">
        <p14:creationId xmlns:p14="http://schemas.microsoft.com/office/powerpoint/2010/main" val="26472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-9526" y="4174004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</p:spTree>
    <p:extLst>
      <p:ext uri="{BB962C8B-B14F-4D97-AF65-F5344CB8AC3E}">
        <p14:creationId xmlns:p14="http://schemas.microsoft.com/office/powerpoint/2010/main" val="95341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Introduce an intermediate, understandable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duplicate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Support subclassing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sequences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Simplify complicated </a:t>
            </a:r>
            <a:r>
              <a:rPr lang="en-US" sz="6000" dirty="0" err="1">
                <a:solidFill>
                  <a:schemeClr val="bg1"/>
                </a:solidFill>
              </a:rPr>
              <a:t>boolean</a:t>
            </a:r>
            <a:r>
              <a:rPr lang="en-US" sz="6000" dirty="0">
                <a:solidFill>
                  <a:schemeClr val="bg1"/>
                </a:solidFill>
              </a:rPr>
              <a:t>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Easier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Describe everything the routine does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computeReportTotalsAndOpenOutputFile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meaningless and vague verbs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HandleOutput</a:t>
            </a:r>
            <a:r>
              <a:rPr lang="en-US" sz="2400" dirty="0">
                <a:solidFill>
                  <a:schemeClr val="bg1"/>
                </a:solidFill>
              </a:rPr>
              <a:t>, Calculate, </a:t>
            </a:r>
            <a:r>
              <a:rPr lang="en-US" sz="2400" dirty="0" err="1">
                <a:solidFill>
                  <a:schemeClr val="bg1"/>
                </a:solidFill>
              </a:rPr>
              <a:t>ProcessInput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names of routines as long as necessary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opposites precisely </a:t>
            </a:r>
            <a:r>
              <a:rPr lang="en-US" sz="2400" dirty="0">
                <a:solidFill>
                  <a:schemeClr val="bg1"/>
                </a:solidFill>
              </a:rPr>
              <a:t>(add/remove, start/stop)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Establish conventions for 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699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Parameters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Always put similar parameters in the same order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Don’t use routine parameters as working variables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Document interface assumptions about parameters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even better: Assert your assumptions!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Limit to about 7 parameters</a:t>
            </a:r>
          </a:p>
        </p:txBody>
      </p:sp>
    </p:spTree>
    <p:extLst>
      <p:ext uri="{BB962C8B-B14F-4D97-AF65-F5344CB8AC3E}">
        <p14:creationId xmlns:p14="http://schemas.microsoft.com/office/powerpoint/2010/main" val="323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Multiple Returns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a return when it enhances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guard clauses to simplify complex error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Minimize the number of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A313-DAE9-A4E1-51D6-3AC43F6469A7}"/>
              </a:ext>
            </a:extLst>
          </p:cNvPr>
          <p:cNvSpPr txBox="1"/>
          <p:nvPr/>
        </p:nvSpPr>
        <p:spPr>
          <a:xfrm>
            <a:off x="1400425" y="6403339"/>
            <a:ext cx="168533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' Guard clause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file.ValidName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file.Open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encryptionKey.Valid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file.Decrypt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0" y="1739748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9770-504D-F0ED-7943-17F8958070F6}"/>
              </a:ext>
            </a:extLst>
          </p:cNvPr>
          <p:cNvSpPr txBox="1"/>
          <p:nvPr/>
        </p:nvSpPr>
        <p:spPr>
          <a:xfrm>
            <a:off x="485430" y="3895303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30469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48221" y="3992871"/>
            <a:ext cx="18263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an exception only for conditions that are truly exceptional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exceptions at the right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Know the exceptions your library code throws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building a centralized exception reporter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empty catch blocks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Include in the exception message all relevant data that led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768278" y="1723648"/>
            <a:ext cx="1574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 exceptions to notify other parts of the program about errors that should 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99209" y="1920235"/>
            <a:ext cx="17689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Sometimes the right response to a serious run-time error is to abort and let the user rerun the program with proper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CCE6F-9DB4-57BF-BCB1-74895E659194}"/>
              </a:ext>
            </a:extLst>
          </p:cNvPr>
          <p:cNvSpPr txBox="1"/>
          <p:nvPr/>
        </p:nvSpPr>
        <p:spPr>
          <a:xfrm>
            <a:off x="232008" y="5970605"/>
            <a:ext cx="176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dead program normally does a lot less damage than a crippled one – The Pragmatic Programmers</a:t>
            </a:r>
          </a:p>
        </p:txBody>
      </p:sp>
    </p:spTree>
    <p:extLst>
      <p:ext uri="{BB962C8B-B14F-4D97-AF65-F5344CB8AC3E}">
        <p14:creationId xmlns:p14="http://schemas.microsoft.com/office/powerpoint/2010/main" val="20583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41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Declare and initialize close to where first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final or const whenever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Initialize members data in the constructor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Uninitialized variables are compiler warnings – head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Start with the most restricted visibility, expand only if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Keep variables “Live” for as short time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each variable for one purpose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variables with hidden meanings for certain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Should be readable, memorable, and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Stating in words what a variable represents is often the best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Length: average between 8 to 20 chars for best debugging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” is still acceptable for short lived scratch value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a naming convention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one global decision instead of many local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Any convention at all is often better than none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Compensate for language 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Choose variable names with care</a:t>
            </a:r>
          </a:p>
        </p:txBody>
      </p:sp>
    </p:spTree>
    <p:extLst>
      <p:ext uri="{BB962C8B-B14F-4D97-AF65-F5344CB8AC3E}">
        <p14:creationId xmlns:p14="http://schemas.microsoft.com/office/powerpoint/2010/main" val="16106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different meanings but similar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multiple natural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misspelled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words that are commonly misspelled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numerals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Abbrevations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376579" y="2950129"/>
            <a:ext cx="1768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Should be rarely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Abbreviate consistently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Create names that are pronounceable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Document all abbreviations</a:t>
            </a:r>
          </a:p>
        </p:txBody>
      </p:sp>
    </p:spTree>
    <p:extLst>
      <p:ext uri="{BB962C8B-B14F-4D97-AF65-F5344CB8AC3E}">
        <p14:creationId xmlns:p14="http://schemas.microsoft.com/office/powerpoint/2010/main" val="42365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Typical Boolean names: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bg1"/>
                </a:solidFill>
              </a:rPr>
              <a:t>done, error, found, success,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names that imply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positive Boolean variable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Prefer forming positive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Remove superfluous prefixes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isActive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active</a:t>
            </a:r>
          </a:p>
        </p:txBody>
      </p:sp>
    </p:spTree>
    <p:extLst>
      <p:ext uri="{BB962C8B-B14F-4D97-AF65-F5344CB8AC3E}">
        <p14:creationId xmlns:p14="http://schemas.microsoft.com/office/powerpoint/2010/main" val="326413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Booleans 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document your program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simplify complicated 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BAA5-47E3-EDF3-A3BE-DA57CB0AF3E7}"/>
              </a:ext>
            </a:extLst>
          </p:cNvPr>
          <p:cNvSpPr txBox="1"/>
          <p:nvPr/>
        </p:nvSpPr>
        <p:spPr>
          <a:xfrm>
            <a:off x="376004" y="4417958"/>
            <a:ext cx="16811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7D34E-3996-35A7-0B18-1EEFFE514516}"/>
              </a:ext>
            </a:extLst>
          </p:cNvPr>
          <p:cNvSpPr txBox="1"/>
          <p:nvPr/>
        </p:nvSpPr>
        <p:spPr>
          <a:xfrm>
            <a:off x="343578" y="7285697"/>
            <a:ext cx="17073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finished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(finished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9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Statements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Conditionals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Write the nominal path first; then the unusual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the most common cases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Simplify complicated tests with function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switch/case for if/then/else chains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Table-Driven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if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2356297"/>
            <a:ext cx="175862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Each loop should perform only one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monkey with the loop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code that depends on the loop index’s final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using 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, j, k if the loop body is more than a couple of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Max length: 50 lines. Experts suggest one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Nesting: limit to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long loops especially clear: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single exit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clear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1553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Loops: Exiting Early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136394" y="3284905"/>
            <a:ext cx="18015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Consider using break rather than a Boolean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a loop with many breaks scattered through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continue for tests at the top of the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break and continue with caution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If you can’t defend a break/continue,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102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so much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1" y="2950129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Defensive &amp; Offensive Programming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Pseudocode Programming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Enums, </a:t>
            </a:r>
            <a:r>
              <a:rPr lang="en-US" sz="6600" dirty="0" err="1">
                <a:solidFill>
                  <a:schemeClr val="bg1"/>
                </a:solidFill>
              </a:rPr>
              <a:t>Contants</a:t>
            </a:r>
            <a:r>
              <a:rPr lang="en-US" sz="6600" dirty="0">
                <a:solidFill>
                  <a:schemeClr val="bg1"/>
                </a:solidFill>
              </a:rPr>
              <a:t>, Pointers, Structs, Global Data,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Recursion, </a:t>
            </a:r>
            <a:r>
              <a:rPr lang="en-US" sz="6600" dirty="0" err="1">
                <a:solidFill>
                  <a:schemeClr val="bg1"/>
                </a:solidFill>
              </a:rPr>
              <a:t>goto</a:t>
            </a:r>
            <a:r>
              <a:rPr lang="en-US" sz="6600" dirty="0">
                <a:solidFill>
                  <a:schemeClr val="bg1"/>
                </a:solidFill>
              </a:rPr>
              <a:t> (a matter of religion)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Table-Driven Methods, Taming Deep Nesting</a:t>
            </a:r>
          </a:p>
        </p:txBody>
      </p:sp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pic>
        <p:nvPicPr>
          <p:cNvPr id="1026" name="Picture 2" descr="Hour 12 – We're Halfway!!! – Dewey's 24 Hour Readathon">
            <a:extLst>
              <a:ext uri="{FF2B5EF4-FFF2-40B4-BE49-F238E27FC236}">
                <a16:creationId xmlns:a16="http://schemas.microsoft.com/office/drawing/2014/main" id="{28165A3C-2E85-453B-C1AD-858ADDC8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2192000" cy="82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84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7597" y="14726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Next Time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2900A-F1A5-E005-6AC2-B1A3D87618F6}"/>
              </a:ext>
            </a:extLst>
          </p:cNvPr>
          <p:cNvSpPr txBox="1"/>
          <p:nvPr/>
        </p:nvSpPr>
        <p:spPr>
          <a:xfrm>
            <a:off x="379959" y="2875005"/>
            <a:ext cx="172867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Improvements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Testing, Debugging, Refactoring,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System Considerations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Software Craftmanship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Layout and Style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Self-Documenting Code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Personal Character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4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Halfway There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Random Bits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2262" y="363145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Laying the Foundation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8600" y="102187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69329" y="1134053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69329" y="2728097"/>
            <a:ext cx="168264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Writing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Pragmatic Programmers: like gardening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Donald Knuth: an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Kent Beck: like driving a 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Fred Brooks: like farming, hunting werewolves, or drowning with dinosaurs in a tar pit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a 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2504</Words>
  <Application>Microsoft Office PowerPoint</Application>
  <PresentationFormat>Custom</PresentationFormat>
  <Paragraphs>421</Paragraphs>
  <Slides>57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Arial</vt:lpstr>
      <vt:lpstr>Fira Code</vt:lpstr>
      <vt:lpstr>Wingdings</vt:lpstr>
      <vt:lpstr>Open Sans Bold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85</cp:revision>
  <dcterms:created xsi:type="dcterms:W3CDTF">2006-08-16T00:00:00Z</dcterms:created>
  <dcterms:modified xsi:type="dcterms:W3CDTF">2023-05-24T21:07:36Z</dcterms:modified>
  <dc:identifier>DAE4nIrG1s0</dc:identifier>
</cp:coreProperties>
</file>